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6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</p:sldIdLst>
  <p:sldSz cy="8229600" cx="14630400"/>
  <p:notesSz cx="8229600" cy="14630400"/>
  <p:embeddedFontLst>
    <p:embeddedFont>
      <p:font typeface="Marcellus"/>
      <p:regular r:id="rId12"/>
    </p:embeddedFont>
    <p:embeddedFont>
      <p:font typeface="Montserrat"/>
      <p:regular r:id="rId13"/>
      <p:bold r:id="rId14"/>
      <p:italic r:id="rId15"/>
      <p:boldItalic r:id="rId1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font" Target="fonts/Montserrat-regular.fntdata"/><Relationship Id="rId12" Type="http://schemas.openxmlformats.org/officeDocument/2006/relationships/font" Target="fonts/Marcellus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Montserrat-italic.fntdata"/><Relationship Id="rId14" Type="http://schemas.openxmlformats.org/officeDocument/2006/relationships/font" Target="fonts/Montserrat-bold.fntdata"/><Relationship Id="rId16" Type="http://schemas.openxmlformats.org/officeDocument/2006/relationships/font" Target="fonts/Montserrat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/>
              <a:t>‹#›</a:t>
            </a:fld>
            <a:endParaRPr b="0" i="0" sz="1200" u="none" cap="none" strike="noStrike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" name="Google Shape;34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" name="Google Shape;35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" name="Google Shape;42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" name="Google Shape;43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" name="Google Shape;52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2" name="Google Shape;82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8" name="Google Shape;98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5" name="Google Shape;115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3" name="Google Shape;133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 master">
  <p:cSld name="Slide 1 master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 master">
  <p:cSld name="Slide 2 mast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" name="Google Shape;15;p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master">
  <p:cSld name="Slide 3 mast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" name="Google Shape;18;p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4 master">
  <p:cSld name="Slide 4 mast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5 master">
  <p:cSld name="Slide 5 mast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6 master">
  <p:cSld name="Slide 6 master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7 master">
  <p:cSld name="Slide 7 master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1" Type="http://schemas.openxmlformats.org/officeDocument/2006/relationships/image" Target="../media/image10.png"/><Relationship Id="rId10" Type="http://schemas.openxmlformats.org/officeDocument/2006/relationships/image" Target="../media/image15.png"/><Relationship Id="rId13" Type="http://schemas.openxmlformats.org/officeDocument/2006/relationships/image" Target="../media/image1.png"/><Relationship Id="rId1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8.png"/><Relationship Id="rId4" Type="http://schemas.openxmlformats.org/officeDocument/2006/relationships/image" Target="../media/image16.png"/><Relationship Id="rId9" Type="http://schemas.openxmlformats.org/officeDocument/2006/relationships/image" Target="../media/image5.png"/><Relationship Id="rId14" Type="http://schemas.openxmlformats.org/officeDocument/2006/relationships/image" Target="../media/image6.png"/><Relationship Id="rId5" Type="http://schemas.openxmlformats.org/officeDocument/2006/relationships/image" Target="../media/image3.png"/><Relationship Id="rId6" Type="http://schemas.openxmlformats.org/officeDocument/2006/relationships/image" Target="../media/image13.png"/><Relationship Id="rId7" Type="http://schemas.openxmlformats.org/officeDocument/2006/relationships/image" Target="../media/image2.png"/><Relationship Id="rId8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7" name="Google Shape;37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76072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10"/>
          <p:cNvSpPr/>
          <p:nvPr/>
        </p:nvSpPr>
        <p:spPr>
          <a:xfrm>
            <a:off x="6280190" y="3078599"/>
            <a:ext cx="7462004" cy="8477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392"/>
              </a:lnSpc>
              <a:spcBef>
                <a:spcPts val="0"/>
              </a:spcBef>
              <a:spcAft>
                <a:spcPts val="0"/>
              </a:spcAft>
              <a:buClr>
                <a:srgbClr val="532418"/>
              </a:buClr>
              <a:buSzPts val="5100"/>
              <a:buFont typeface="Marcellus"/>
              <a:buNone/>
            </a:pPr>
            <a:r>
              <a:rPr b="0" i="0" lang="en-US" sz="5100" u="none" cap="none" strike="noStrike">
                <a:solidFill>
                  <a:srgbClr val="532418"/>
                </a:solidFill>
                <a:latin typeface="Marcellus"/>
                <a:ea typeface="Marcellus"/>
                <a:cs typeface="Marcellus"/>
                <a:sym typeface="Marcellus"/>
              </a:rPr>
              <a:t>Support Vector Classifiers</a:t>
            </a:r>
            <a:endParaRPr b="0" i="0" sz="5100" u="none" cap="none" strike="noStrike"/>
          </a:p>
        </p:txBody>
      </p:sp>
      <p:sp>
        <p:nvSpPr>
          <p:cNvPr id="39" name="Google Shape;39;p10"/>
          <p:cNvSpPr/>
          <p:nvPr/>
        </p:nvSpPr>
        <p:spPr>
          <a:xfrm>
            <a:off x="6280190" y="4266486"/>
            <a:ext cx="7556421" cy="8843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1428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750"/>
              <a:buFont typeface="Montserrat"/>
              <a:buNone/>
            </a:pPr>
            <a:r>
              <a:rPr b="0" i="0" lang="en-US" sz="175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A powerful approach to classification that finds the optimal separating boundary between classes using support vectors and mathematical precision.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/>
          <p:nvPr/>
        </p:nvSpPr>
        <p:spPr>
          <a:xfrm>
            <a:off x="740331" y="581739"/>
            <a:ext cx="5971461" cy="6325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263"/>
              </a:lnSpc>
              <a:spcBef>
                <a:spcPts val="0"/>
              </a:spcBef>
              <a:spcAft>
                <a:spcPts val="0"/>
              </a:spcAft>
              <a:buClr>
                <a:srgbClr val="532418"/>
              </a:buClr>
              <a:buSzPts val="3800"/>
              <a:buFont typeface="Marcellus"/>
              <a:buNone/>
            </a:pPr>
            <a:r>
              <a:rPr b="0" i="0" lang="en-US" sz="3800" u="none" cap="none" strike="noStrike">
                <a:solidFill>
                  <a:srgbClr val="532418"/>
                </a:solidFill>
                <a:latin typeface="Marcellus"/>
                <a:ea typeface="Marcellus"/>
                <a:cs typeface="Marcellus"/>
                <a:sym typeface="Marcellus"/>
              </a:rPr>
              <a:t>The Core Idea Behind SVCs</a:t>
            </a:r>
            <a:endParaRPr b="0" i="0" sz="3800" u="none" cap="none" strike="noStrike"/>
          </a:p>
        </p:txBody>
      </p:sp>
      <p:pic>
        <p:nvPicPr>
          <p:cNvPr descr="preencoded.png" id="46" name="Google Shape;46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0331" y="1769507"/>
            <a:ext cx="7273409" cy="6110168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11"/>
          <p:cNvSpPr/>
          <p:nvPr/>
        </p:nvSpPr>
        <p:spPr>
          <a:xfrm>
            <a:off x="8537377" y="1743075"/>
            <a:ext cx="3540204" cy="3952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1914"/>
              </a:lnSpc>
              <a:spcBef>
                <a:spcPts val="0"/>
              </a:spcBef>
              <a:spcAft>
                <a:spcPts val="0"/>
              </a:spcAft>
              <a:buClr>
                <a:srgbClr val="532418"/>
              </a:buClr>
              <a:buSzPts val="2350"/>
              <a:buFont typeface="Marcellus"/>
              <a:buNone/>
            </a:pPr>
            <a:r>
              <a:rPr b="0" i="0" lang="en-US" sz="2350" u="none" cap="none" strike="noStrike">
                <a:solidFill>
                  <a:srgbClr val="532418"/>
                </a:solidFill>
                <a:latin typeface="Marcellus"/>
                <a:ea typeface="Marcellus"/>
                <a:cs typeface="Marcellus"/>
                <a:sym typeface="Marcellus"/>
              </a:rPr>
              <a:t>What Makes SVCs Unique</a:t>
            </a:r>
            <a:endParaRPr b="0" i="0" sz="2350" u="none" cap="none" strike="noStrike"/>
          </a:p>
        </p:txBody>
      </p:sp>
      <p:sp>
        <p:nvSpPr>
          <p:cNvPr id="48" name="Google Shape;48;p11"/>
          <p:cNvSpPr/>
          <p:nvPr/>
        </p:nvSpPr>
        <p:spPr>
          <a:xfrm>
            <a:off x="8537377" y="2349818"/>
            <a:ext cx="5360194" cy="11001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303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650"/>
              <a:buFont typeface="Montserrat"/>
              <a:buNone/>
            </a:pPr>
            <a:r>
              <a:rPr b="0" i="0" lang="en-US" sz="165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Support Vector Classifiers identify critical data points—called support vectors—that lie closest to the class boundary. These points define the strongest possible separating line or hyperplane.</a:t>
            </a:r>
            <a:endParaRPr b="0" i="0" sz="1650" u="none" cap="none" strike="noStrike"/>
          </a:p>
        </p:txBody>
      </p:sp>
      <p:sp>
        <p:nvSpPr>
          <p:cNvPr id="49" name="Google Shape;49;p11"/>
          <p:cNvSpPr/>
          <p:nvPr/>
        </p:nvSpPr>
        <p:spPr>
          <a:xfrm>
            <a:off x="8537377" y="3640336"/>
            <a:ext cx="5360194" cy="8251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303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650"/>
              <a:buFont typeface="Montserrat"/>
              <a:buNone/>
            </a:pPr>
            <a:r>
              <a:rPr b="0" i="0" lang="en-US" sz="165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By maximizing the margin between classes, SVCs create robust decision boundaries that generalize well to new data.</a:t>
            </a:r>
            <a:endParaRPr b="0" i="0" sz="1650" u="none" cap="none" strike="noStrike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2"/>
          <p:cNvSpPr/>
          <p:nvPr/>
        </p:nvSpPr>
        <p:spPr>
          <a:xfrm>
            <a:off x="793790" y="1266349"/>
            <a:ext cx="9112448" cy="6781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9268"/>
              </a:lnSpc>
              <a:spcBef>
                <a:spcPts val="0"/>
              </a:spcBef>
              <a:spcAft>
                <a:spcPts val="0"/>
              </a:spcAft>
              <a:buClr>
                <a:srgbClr val="532418"/>
              </a:buClr>
              <a:buSzPts val="4100"/>
              <a:buFont typeface="Marcellus"/>
              <a:buNone/>
            </a:pPr>
            <a:r>
              <a:rPr b="0" i="0" lang="en-US" sz="4100" u="none" cap="none" strike="noStrike">
                <a:solidFill>
                  <a:srgbClr val="532418"/>
                </a:solidFill>
                <a:latin typeface="Marcellus"/>
                <a:ea typeface="Marcellus"/>
                <a:cs typeface="Marcellus"/>
                <a:sym typeface="Marcellus"/>
              </a:rPr>
              <a:t>SVC Workflow: From Data to Decisions</a:t>
            </a:r>
            <a:endParaRPr b="0" i="0" sz="4100" u="none" cap="none" strike="noStrike"/>
          </a:p>
        </p:txBody>
      </p:sp>
      <p:sp>
        <p:nvSpPr>
          <p:cNvPr id="56" name="Google Shape;56;p12"/>
          <p:cNvSpPr/>
          <p:nvPr/>
        </p:nvSpPr>
        <p:spPr>
          <a:xfrm>
            <a:off x="1772007" y="2569012"/>
            <a:ext cx="3260646" cy="4238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29411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2550"/>
              <a:buFont typeface="Marcellus"/>
              <a:buNone/>
            </a:pPr>
            <a:r>
              <a:rPr b="0" i="0" lang="en-US" sz="2550" u="none" cap="none" strike="noStrike">
                <a:solidFill>
                  <a:srgbClr val="67534F"/>
                </a:solidFill>
                <a:latin typeface="Marcellus"/>
                <a:ea typeface="Marcellus"/>
                <a:cs typeface="Marcellus"/>
                <a:sym typeface="Marcellus"/>
              </a:rPr>
              <a:t>Scale Data</a:t>
            </a:r>
            <a:endParaRPr b="0" i="0" sz="2550" u="none" cap="none" strike="noStrike"/>
          </a:p>
        </p:txBody>
      </p:sp>
      <p:sp>
        <p:nvSpPr>
          <p:cNvPr id="57" name="Google Shape;57;p12"/>
          <p:cNvSpPr/>
          <p:nvPr/>
        </p:nvSpPr>
        <p:spPr>
          <a:xfrm>
            <a:off x="793790" y="3128963"/>
            <a:ext cx="4238863" cy="5895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31428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750"/>
              <a:buFont typeface="Montserrat"/>
              <a:buNone/>
            </a:pPr>
            <a:r>
              <a:rPr b="0" i="0" lang="en-US" sz="175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Normalize features to ensure equal influence</a:t>
            </a:r>
            <a:endParaRPr b="0" i="0" sz="1750" u="none" cap="none" strike="noStrike"/>
          </a:p>
        </p:txBody>
      </p:sp>
      <p:pic>
        <p:nvPicPr>
          <p:cNvPr descr="preencoded.png" id="58" name="Google Shape;58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32653" y="2398157"/>
            <a:ext cx="4564975" cy="45649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9" name="Google Shape;59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67845" y="3503057"/>
            <a:ext cx="318968" cy="318968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2"/>
          <p:cNvSpPr/>
          <p:nvPr/>
        </p:nvSpPr>
        <p:spPr>
          <a:xfrm>
            <a:off x="9597628" y="2569012"/>
            <a:ext cx="3260646" cy="4238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9411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2550"/>
              <a:buFont typeface="Marcellus"/>
              <a:buNone/>
            </a:pPr>
            <a:r>
              <a:rPr b="0" i="0" lang="en-US" sz="2550" u="none" cap="none" strike="noStrike">
                <a:solidFill>
                  <a:srgbClr val="67534F"/>
                </a:solidFill>
                <a:latin typeface="Marcellus"/>
                <a:ea typeface="Marcellus"/>
                <a:cs typeface="Marcellus"/>
                <a:sym typeface="Marcellus"/>
              </a:rPr>
              <a:t>Choose Kernel</a:t>
            </a:r>
            <a:endParaRPr b="0" i="0" sz="2550" u="none" cap="none" strike="noStrike"/>
          </a:p>
        </p:txBody>
      </p:sp>
      <p:sp>
        <p:nvSpPr>
          <p:cNvPr id="61" name="Google Shape;61;p12"/>
          <p:cNvSpPr/>
          <p:nvPr/>
        </p:nvSpPr>
        <p:spPr>
          <a:xfrm>
            <a:off x="9597628" y="3128963"/>
            <a:ext cx="4238982" cy="5895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1428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750"/>
              <a:buFont typeface="Montserrat"/>
              <a:buNone/>
            </a:pPr>
            <a:r>
              <a:rPr b="0" i="0" lang="en-US" sz="175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Select linear, polynomial, or RBF transformation</a:t>
            </a:r>
            <a:endParaRPr b="0" i="0" sz="1750" u="none" cap="none" strike="noStrike"/>
          </a:p>
        </p:txBody>
      </p:sp>
      <p:pic>
        <p:nvPicPr>
          <p:cNvPr descr="preencoded.png" id="62" name="Google Shape;62;p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032653" y="2398157"/>
            <a:ext cx="4564975" cy="45649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63" name="Google Shape;63;p1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743230" y="3503057"/>
            <a:ext cx="318968" cy="318968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2"/>
          <p:cNvSpPr/>
          <p:nvPr/>
        </p:nvSpPr>
        <p:spPr>
          <a:xfrm>
            <a:off x="10051256" y="4400550"/>
            <a:ext cx="3260646" cy="4238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9411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2550"/>
              <a:buFont typeface="Marcellus"/>
              <a:buNone/>
            </a:pPr>
            <a:r>
              <a:rPr b="0" i="0" lang="en-US" sz="2550" u="none" cap="none" strike="noStrike">
                <a:solidFill>
                  <a:srgbClr val="67534F"/>
                </a:solidFill>
                <a:latin typeface="Marcellus"/>
                <a:ea typeface="Marcellus"/>
                <a:cs typeface="Marcellus"/>
                <a:sym typeface="Marcellus"/>
              </a:rPr>
              <a:t>Tune C</a:t>
            </a:r>
            <a:endParaRPr b="0" i="0" sz="2550" u="none" cap="none" strike="noStrike"/>
          </a:p>
        </p:txBody>
      </p:sp>
      <p:sp>
        <p:nvSpPr>
          <p:cNvPr id="65" name="Google Shape;65;p12"/>
          <p:cNvSpPr/>
          <p:nvPr/>
        </p:nvSpPr>
        <p:spPr>
          <a:xfrm>
            <a:off x="10051256" y="4960501"/>
            <a:ext cx="3785354" cy="2947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1428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750"/>
              <a:buFont typeface="Montserrat"/>
              <a:buNone/>
            </a:pPr>
            <a:r>
              <a:rPr b="0" i="0" lang="en-US" sz="175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Control margin flexibility</a:t>
            </a:r>
            <a:endParaRPr b="0" i="0" sz="1750" u="none" cap="none" strike="noStrike"/>
          </a:p>
        </p:txBody>
      </p:sp>
      <p:pic>
        <p:nvPicPr>
          <p:cNvPr descr="preencoded.png" id="66" name="Google Shape;66;p1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032653" y="2398157"/>
            <a:ext cx="4564975" cy="45649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67" name="Google Shape;67;p1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331041" y="4521041"/>
            <a:ext cx="318968" cy="318968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2"/>
          <p:cNvSpPr/>
          <p:nvPr/>
        </p:nvSpPr>
        <p:spPr>
          <a:xfrm>
            <a:off x="9597628" y="5937409"/>
            <a:ext cx="3260646" cy="4238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9411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2550"/>
              <a:buFont typeface="Marcellus"/>
              <a:buNone/>
            </a:pPr>
            <a:r>
              <a:rPr b="0" i="0" lang="en-US" sz="2550" u="none" cap="none" strike="noStrike">
                <a:solidFill>
                  <a:srgbClr val="67534F"/>
                </a:solidFill>
                <a:latin typeface="Marcellus"/>
                <a:ea typeface="Marcellus"/>
                <a:cs typeface="Marcellus"/>
                <a:sym typeface="Marcellus"/>
              </a:rPr>
              <a:t>Tune Gamma</a:t>
            </a:r>
            <a:endParaRPr b="0" i="0" sz="2550" u="none" cap="none" strike="noStrike"/>
          </a:p>
        </p:txBody>
      </p:sp>
      <p:sp>
        <p:nvSpPr>
          <p:cNvPr id="69" name="Google Shape;69;p12"/>
          <p:cNvSpPr/>
          <p:nvPr/>
        </p:nvSpPr>
        <p:spPr>
          <a:xfrm>
            <a:off x="9597628" y="6497360"/>
            <a:ext cx="4238982" cy="2947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1428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750"/>
              <a:buFont typeface="Montserrat"/>
              <a:buNone/>
            </a:pPr>
            <a:r>
              <a:rPr b="0" i="0" lang="en-US" sz="175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Adjust decision boundary complexity</a:t>
            </a:r>
            <a:endParaRPr b="0" i="0" sz="1750" u="none" cap="none" strike="noStrike"/>
          </a:p>
        </p:txBody>
      </p:sp>
      <p:pic>
        <p:nvPicPr>
          <p:cNvPr descr="preencoded.png" id="70" name="Google Shape;70;p1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032653" y="2398157"/>
            <a:ext cx="4564975" cy="45649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71" name="Google Shape;71;p1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7743230" y="5539026"/>
            <a:ext cx="318968" cy="318968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2"/>
          <p:cNvSpPr/>
          <p:nvPr/>
        </p:nvSpPr>
        <p:spPr>
          <a:xfrm>
            <a:off x="1772007" y="5937409"/>
            <a:ext cx="3260646" cy="4238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29411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2550"/>
              <a:buFont typeface="Marcellus"/>
              <a:buNone/>
            </a:pPr>
            <a:r>
              <a:rPr b="0" i="0" lang="en-US" sz="2550" u="none" cap="none" strike="noStrike">
                <a:solidFill>
                  <a:srgbClr val="67534F"/>
                </a:solidFill>
                <a:latin typeface="Marcellus"/>
                <a:ea typeface="Marcellus"/>
                <a:cs typeface="Marcellus"/>
                <a:sym typeface="Marcellus"/>
              </a:rPr>
              <a:t>Train</a:t>
            </a:r>
            <a:endParaRPr b="0" i="0" sz="2550" u="none" cap="none" strike="noStrike"/>
          </a:p>
        </p:txBody>
      </p:sp>
      <p:sp>
        <p:nvSpPr>
          <p:cNvPr id="73" name="Google Shape;73;p12"/>
          <p:cNvSpPr/>
          <p:nvPr/>
        </p:nvSpPr>
        <p:spPr>
          <a:xfrm>
            <a:off x="793790" y="6497360"/>
            <a:ext cx="4238863" cy="2947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31428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750"/>
              <a:buFont typeface="Montserrat"/>
              <a:buNone/>
            </a:pPr>
            <a:r>
              <a:rPr b="0" i="0" lang="en-US" sz="175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Fit model to training data</a:t>
            </a:r>
            <a:endParaRPr b="0" i="0" sz="1750" u="none" cap="none" strike="noStrike"/>
          </a:p>
        </p:txBody>
      </p:sp>
      <p:pic>
        <p:nvPicPr>
          <p:cNvPr descr="preencoded.png" id="74" name="Google Shape;74;p12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5032653" y="2398157"/>
            <a:ext cx="4564975" cy="45649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75" name="Google Shape;75;p12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6567845" y="5539026"/>
            <a:ext cx="318968" cy="318968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2"/>
          <p:cNvSpPr/>
          <p:nvPr/>
        </p:nvSpPr>
        <p:spPr>
          <a:xfrm>
            <a:off x="1318379" y="4400550"/>
            <a:ext cx="3260646" cy="4238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29411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2550"/>
              <a:buFont typeface="Marcellus"/>
              <a:buNone/>
            </a:pPr>
            <a:r>
              <a:rPr b="0" i="0" lang="en-US" sz="2550" u="none" cap="none" strike="noStrike">
                <a:solidFill>
                  <a:srgbClr val="67534F"/>
                </a:solidFill>
                <a:latin typeface="Marcellus"/>
                <a:ea typeface="Marcellus"/>
                <a:cs typeface="Marcellus"/>
                <a:sym typeface="Marcellus"/>
              </a:rPr>
              <a:t>Evaluate</a:t>
            </a:r>
            <a:endParaRPr b="0" i="0" sz="2550" u="none" cap="none" strike="noStrike"/>
          </a:p>
        </p:txBody>
      </p:sp>
      <p:sp>
        <p:nvSpPr>
          <p:cNvPr id="77" name="Google Shape;77;p12"/>
          <p:cNvSpPr/>
          <p:nvPr/>
        </p:nvSpPr>
        <p:spPr>
          <a:xfrm>
            <a:off x="793790" y="4960501"/>
            <a:ext cx="3785235" cy="2947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31428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750"/>
              <a:buFont typeface="Montserrat"/>
              <a:buNone/>
            </a:pPr>
            <a:r>
              <a:rPr b="0" i="0" lang="en-US" sz="175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Assess performance metrics</a:t>
            </a:r>
            <a:endParaRPr b="0" i="0" sz="1750" u="none" cap="none" strike="noStrike"/>
          </a:p>
        </p:txBody>
      </p:sp>
      <p:pic>
        <p:nvPicPr>
          <p:cNvPr descr="preencoded.png" id="78" name="Google Shape;78;p12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5032653" y="2398157"/>
            <a:ext cx="4564975" cy="45649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79" name="Google Shape;79;p12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5980033" y="4521041"/>
            <a:ext cx="318968" cy="3189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/>
          <p:nvPr/>
        </p:nvSpPr>
        <p:spPr>
          <a:xfrm>
            <a:off x="664845" y="522327"/>
            <a:ext cx="6263402" cy="5680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882"/>
              </a:lnSpc>
              <a:spcBef>
                <a:spcPts val="0"/>
              </a:spcBef>
              <a:spcAft>
                <a:spcPts val="0"/>
              </a:spcAft>
              <a:buClr>
                <a:srgbClr val="532418"/>
              </a:buClr>
              <a:buSzPts val="3400"/>
              <a:buFont typeface="Marcellus"/>
              <a:buNone/>
            </a:pPr>
            <a:r>
              <a:rPr b="0" i="0" lang="en-US" sz="3400" u="none" cap="none" strike="noStrike">
                <a:solidFill>
                  <a:srgbClr val="532418"/>
                </a:solidFill>
                <a:latin typeface="Marcellus"/>
                <a:ea typeface="Marcellus"/>
                <a:cs typeface="Marcellus"/>
                <a:sym typeface="Marcellus"/>
              </a:rPr>
              <a:t>Understanding the C Parameter</a:t>
            </a:r>
            <a:endParaRPr b="0" i="0" sz="3400" u="none" cap="none" strike="noStrike"/>
          </a:p>
        </p:txBody>
      </p:sp>
      <p:sp>
        <p:nvSpPr>
          <p:cNvPr id="86" name="Google Shape;86;p13"/>
          <p:cNvSpPr/>
          <p:nvPr/>
        </p:nvSpPr>
        <p:spPr>
          <a:xfrm>
            <a:off x="664845" y="1375291"/>
            <a:ext cx="6555343" cy="1996202"/>
          </a:xfrm>
          <a:prstGeom prst="roundRect">
            <a:avLst>
              <a:gd fmla="val 3997" name="adj"/>
            </a:avLst>
          </a:prstGeom>
          <a:solidFill>
            <a:srgbClr val="FFFFF4"/>
          </a:solidFill>
          <a:ln cap="flat" cmpd="sng" w="22850">
            <a:solidFill>
              <a:srgbClr val="FFE0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3"/>
          <p:cNvSpPr/>
          <p:nvPr/>
        </p:nvSpPr>
        <p:spPr>
          <a:xfrm>
            <a:off x="877610" y="1588056"/>
            <a:ext cx="2730698" cy="3550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906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2150"/>
              <a:buFont typeface="Marcellus"/>
              <a:buNone/>
            </a:pPr>
            <a:r>
              <a:rPr b="0" i="0" lang="en-US" sz="2150" u="none" cap="none" strike="noStrike">
                <a:solidFill>
                  <a:srgbClr val="67534F"/>
                </a:solidFill>
                <a:latin typeface="Marcellus"/>
                <a:ea typeface="Marcellus"/>
                <a:cs typeface="Marcellus"/>
                <a:sym typeface="Marcellus"/>
              </a:rPr>
              <a:t>High C Value</a:t>
            </a:r>
            <a:endParaRPr b="0" i="0" sz="2150" u="none" cap="none" strike="noStrike"/>
          </a:p>
        </p:txBody>
      </p:sp>
      <p:sp>
        <p:nvSpPr>
          <p:cNvPr id="88" name="Google Shape;88;p13"/>
          <p:cNvSpPr/>
          <p:nvPr/>
        </p:nvSpPr>
        <p:spPr>
          <a:xfrm>
            <a:off x="877610" y="2057043"/>
            <a:ext cx="6129814" cy="2469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1034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450"/>
              <a:buFont typeface="Montserrat"/>
              <a:buNone/>
            </a:pPr>
            <a:r>
              <a:rPr b="1" i="0" lang="en-US" sz="145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Strict Classification</a:t>
            </a:r>
            <a:endParaRPr b="0" i="0" sz="1450" u="none" cap="none" strike="noStrike"/>
          </a:p>
        </p:txBody>
      </p:sp>
      <p:sp>
        <p:nvSpPr>
          <p:cNvPr id="89" name="Google Shape;89;p13"/>
          <p:cNvSpPr/>
          <p:nvPr/>
        </p:nvSpPr>
        <p:spPr>
          <a:xfrm>
            <a:off x="877610" y="2417921"/>
            <a:ext cx="6129814" cy="74080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1034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450"/>
              <a:buFont typeface="Montserrat"/>
              <a:buNone/>
            </a:pPr>
            <a:r>
              <a:rPr b="0" i="0" lang="en-US" sz="145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Creates a narrow margin with fewer misclassifications during training. The model prioritizes correct classification of all training points, potentially at the cost of generalization.</a:t>
            </a:r>
            <a:endParaRPr b="0" i="0" sz="1450" u="none" cap="none" strike="noStrike"/>
          </a:p>
        </p:txBody>
      </p:sp>
      <p:sp>
        <p:nvSpPr>
          <p:cNvPr id="90" name="Google Shape;90;p13"/>
          <p:cNvSpPr/>
          <p:nvPr/>
        </p:nvSpPr>
        <p:spPr>
          <a:xfrm>
            <a:off x="7410093" y="1375291"/>
            <a:ext cx="6555462" cy="1996202"/>
          </a:xfrm>
          <a:prstGeom prst="roundRect">
            <a:avLst>
              <a:gd fmla="val 3997" name="adj"/>
            </a:avLst>
          </a:prstGeom>
          <a:solidFill>
            <a:srgbClr val="FFFFF4"/>
          </a:solidFill>
          <a:ln cap="flat" cmpd="sng" w="22850">
            <a:solidFill>
              <a:srgbClr val="FFE0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13"/>
          <p:cNvSpPr/>
          <p:nvPr/>
        </p:nvSpPr>
        <p:spPr>
          <a:xfrm>
            <a:off x="7622858" y="1588056"/>
            <a:ext cx="2730698" cy="3550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906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2150"/>
              <a:buFont typeface="Marcellus"/>
              <a:buNone/>
            </a:pPr>
            <a:r>
              <a:rPr b="0" i="0" lang="en-US" sz="2150" u="none" cap="none" strike="noStrike">
                <a:solidFill>
                  <a:srgbClr val="67534F"/>
                </a:solidFill>
                <a:latin typeface="Marcellus"/>
                <a:ea typeface="Marcellus"/>
                <a:cs typeface="Marcellus"/>
                <a:sym typeface="Marcellus"/>
              </a:rPr>
              <a:t>Low C Value</a:t>
            </a:r>
            <a:endParaRPr b="0" i="0" sz="2150" u="none" cap="none" strike="noStrike"/>
          </a:p>
        </p:txBody>
      </p:sp>
      <p:sp>
        <p:nvSpPr>
          <p:cNvPr id="92" name="Google Shape;92;p13"/>
          <p:cNvSpPr/>
          <p:nvPr/>
        </p:nvSpPr>
        <p:spPr>
          <a:xfrm>
            <a:off x="7622858" y="2057043"/>
            <a:ext cx="6129933" cy="2469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1034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450"/>
              <a:buFont typeface="Montserrat"/>
              <a:buNone/>
            </a:pPr>
            <a:r>
              <a:rPr b="1" i="0" lang="en-US" sz="145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Relaxed Margin</a:t>
            </a:r>
            <a:endParaRPr b="0" i="0" sz="1450" u="none" cap="none" strike="noStrike"/>
          </a:p>
        </p:txBody>
      </p:sp>
      <p:sp>
        <p:nvSpPr>
          <p:cNvPr id="93" name="Google Shape;93;p13"/>
          <p:cNvSpPr/>
          <p:nvPr/>
        </p:nvSpPr>
        <p:spPr>
          <a:xfrm>
            <a:off x="7622858" y="2417921"/>
            <a:ext cx="6129933" cy="74080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1034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450"/>
              <a:buFont typeface="Montserrat"/>
              <a:buNone/>
            </a:pPr>
            <a:r>
              <a:rPr b="0" i="0" lang="en-US" sz="145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Allows a wider margin that tolerates some misclassifications. This softer approach often leads to better performance on unseen data by avoiding overfitting.</a:t>
            </a:r>
            <a:endParaRPr b="0" i="0" sz="1450" u="none" cap="none" strike="noStrike"/>
          </a:p>
        </p:txBody>
      </p:sp>
      <p:pic>
        <p:nvPicPr>
          <p:cNvPr descr="preencoded.png" id="94" name="Google Shape;94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96584" y="3585091"/>
            <a:ext cx="10237232" cy="3420666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3"/>
          <p:cNvSpPr/>
          <p:nvPr/>
        </p:nvSpPr>
        <p:spPr>
          <a:xfrm>
            <a:off x="664845" y="7219355"/>
            <a:ext cx="13300710" cy="4938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1034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450"/>
              <a:buFont typeface="Montserrat"/>
              <a:buNone/>
            </a:pPr>
            <a:r>
              <a:rPr b="0" i="0" lang="en-US" sz="145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The C parameter controls the trade-off between achieving perfect training accuracy and maintaining model flexibility for better generalization.</a:t>
            </a:r>
            <a:endParaRPr b="0" i="0" sz="1450" u="none" cap="none" strike="noStrike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4"/>
          <p:cNvSpPr/>
          <p:nvPr/>
        </p:nvSpPr>
        <p:spPr>
          <a:xfrm>
            <a:off x="669250" y="525780"/>
            <a:ext cx="6875978" cy="5717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Clr>
                <a:srgbClr val="532418"/>
              </a:buClr>
              <a:buSzPts val="3450"/>
              <a:buFont typeface="Marcellus"/>
              <a:buNone/>
            </a:pPr>
            <a:r>
              <a:rPr b="0" i="0" lang="en-US" sz="3450" u="none" cap="none" strike="noStrike">
                <a:solidFill>
                  <a:srgbClr val="532418"/>
                </a:solidFill>
                <a:latin typeface="Marcellus"/>
                <a:ea typeface="Marcellus"/>
                <a:cs typeface="Marcellus"/>
                <a:sym typeface="Marcellus"/>
              </a:rPr>
              <a:t>The Role of Gamma in RBF Kernels</a:t>
            </a:r>
            <a:endParaRPr b="0" i="0" sz="3450" u="none" cap="none" strike="noStrike"/>
          </a:p>
        </p:txBody>
      </p:sp>
      <p:sp>
        <p:nvSpPr>
          <p:cNvPr id="102" name="Google Shape;102;p14"/>
          <p:cNvSpPr/>
          <p:nvPr/>
        </p:nvSpPr>
        <p:spPr>
          <a:xfrm>
            <a:off x="669250" y="1575554"/>
            <a:ext cx="2748796" cy="35730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232"/>
              </a:lnSpc>
              <a:spcBef>
                <a:spcPts val="0"/>
              </a:spcBef>
              <a:spcAft>
                <a:spcPts val="0"/>
              </a:spcAft>
              <a:buClr>
                <a:srgbClr val="532418"/>
              </a:buClr>
              <a:buSzPts val="2150"/>
              <a:buFont typeface="Marcellus"/>
              <a:buNone/>
            </a:pPr>
            <a:r>
              <a:rPr b="0" i="0" lang="en-US" sz="2150" u="none" cap="none" strike="noStrike">
                <a:solidFill>
                  <a:srgbClr val="532418"/>
                </a:solidFill>
                <a:latin typeface="Marcellus"/>
                <a:ea typeface="Marcellus"/>
                <a:cs typeface="Marcellus"/>
                <a:sym typeface="Marcellus"/>
              </a:rPr>
              <a:t>Small Gamma</a:t>
            </a:r>
            <a:endParaRPr b="0" i="0" sz="2150" u="none" cap="none" strike="noStrike"/>
          </a:p>
        </p:txBody>
      </p:sp>
      <p:sp>
        <p:nvSpPr>
          <p:cNvPr id="103" name="Google Shape;103;p14"/>
          <p:cNvSpPr/>
          <p:nvPr/>
        </p:nvSpPr>
        <p:spPr>
          <a:xfrm>
            <a:off x="669250" y="2124075"/>
            <a:ext cx="6412706" cy="2484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954F"/>
              </a:buClr>
              <a:buSzPts val="1500"/>
              <a:buFont typeface="Montserrat"/>
              <a:buNone/>
            </a:pPr>
            <a:r>
              <a:rPr b="1" i="0" lang="en-US" sz="1500" u="none" cap="none" strike="noStrike">
                <a:solidFill>
                  <a:srgbClr val="FF954F"/>
                </a:solidFill>
                <a:latin typeface="Montserrat"/>
                <a:ea typeface="Montserrat"/>
                <a:cs typeface="Montserrat"/>
                <a:sym typeface="Montserrat"/>
              </a:rPr>
              <a:t>Smooth Decision Boundary</a:t>
            </a:r>
            <a:endParaRPr b="0" i="0" sz="1500" u="none" cap="none" strike="noStrike"/>
          </a:p>
        </p:txBody>
      </p:sp>
      <p:sp>
        <p:nvSpPr>
          <p:cNvPr id="104" name="Google Shape;104;p14"/>
          <p:cNvSpPr/>
          <p:nvPr/>
        </p:nvSpPr>
        <p:spPr>
          <a:xfrm>
            <a:off x="669250" y="2544604"/>
            <a:ext cx="6412706" cy="2484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500"/>
              <a:buFont typeface="Montserrat"/>
              <a:buChar char="•"/>
            </a:pPr>
            <a:r>
              <a:rPr b="0" i="0" lang="en-US" sz="150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Points far from the boundary influence classification</a:t>
            </a:r>
            <a:endParaRPr b="0" i="0" sz="1500" u="none" cap="none" strike="noStrike"/>
          </a:p>
        </p:txBody>
      </p:sp>
      <p:sp>
        <p:nvSpPr>
          <p:cNvPr id="105" name="Google Shape;105;p14"/>
          <p:cNvSpPr/>
          <p:nvPr/>
        </p:nvSpPr>
        <p:spPr>
          <a:xfrm>
            <a:off x="669250" y="2860000"/>
            <a:ext cx="6412706" cy="2484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500"/>
              <a:buFont typeface="Montserrat"/>
              <a:buChar char="•"/>
            </a:pPr>
            <a:r>
              <a:rPr b="0" i="0" lang="en-US" sz="150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Creates simpler, more generalized models</a:t>
            </a:r>
            <a:endParaRPr b="0" i="0" sz="1500" u="none" cap="none" strike="noStrike"/>
          </a:p>
        </p:txBody>
      </p:sp>
      <p:sp>
        <p:nvSpPr>
          <p:cNvPr id="106" name="Google Shape;106;p14"/>
          <p:cNvSpPr/>
          <p:nvPr/>
        </p:nvSpPr>
        <p:spPr>
          <a:xfrm>
            <a:off x="669250" y="3175397"/>
            <a:ext cx="6412706" cy="2484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500"/>
              <a:buFont typeface="Montserrat"/>
              <a:buChar char="•"/>
            </a:pPr>
            <a:r>
              <a:rPr b="0" i="0" lang="en-US" sz="150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Lower risk of overfitting</a:t>
            </a:r>
            <a:endParaRPr b="0" i="0" sz="1500" u="none" cap="none" strike="noStrike"/>
          </a:p>
        </p:txBody>
      </p:sp>
      <p:sp>
        <p:nvSpPr>
          <p:cNvPr id="107" name="Google Shape;107;p14"/>
          <p:cNvSpPr/>
          <p:nvPr/>
        </p:nvSpPr>
        <p:spPr>
          <a:xfrm>
            <a:off x="7556063" y="1575554"/>
            <a:ext cx="2748796" cy="35730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232"/>
              </a:lnSpc>
              <a:spcBef>
                <a:spcPts val="0"/>
              </a:spcBef>
              <a:spcAft>
                <a:spcPts val="0"/>
              </a:spcAft>
              <a:buClr>
                <a:srgbClr val="532418"/>
              </a:buClr>
              <a:buSzPts val="2150"/>
              <a:buFont typeface="Marcellus"/>
              <a:buNone/>
            </a:pPr>
            <a:r>
              <a:rPr b="0" i="0" lang="en-US" sz="2150" u="none" cap="none" strike="noStrike">
                <a:solidFill>
                  <a:srgbClr val="532418"/>
                </a:solidFill>
                <a:latin typeface="Marcellus"/>
                <a:ea typeface="Marcellus"/>
                <a:cs typeface="Marcellus"/>
                <a:sym typeface="Marcellus"/>
              </a:rPr>
              <a:t>Large Gamma</a:t>
            </a:r>
            <a:endParaRPr b="0" i="0" sz="2150" u="none" cap="none" strike="noStrike"/>
          </a:p>
        </p:txBody>
      </p:sp>
      <p:sp>
        <p:nvSpPr>
          <p:cNvPr id="108" name="Google Shape;108;p14"/>
          <p:cNvSpPr/>
          <p:nvPr/>
        </p:nvSpPr>
        <p:spPr>
          <a:xfrm>
            <a:off x="7556063" y="2124075"/>
            <a:ext cx="6412706" cy="2484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CC5200"/>
              </a:buClr>
              <a:buSzPts val="1500"/>
              <a:buFont typeface="Montserrat"/>
              <a:buNone/>
            </a:pPr>
            <a:r>
              <a:rPr b="1" i="0" lang="en-US" sz="1500" u="none" cap="none" strike="noStrike">
                <a:solidFill>
                  <a:srgbClr val="CC5200"/>
                </a:solidFill>
                <a:latin typeface="Montserrat"/>
                <a:ea typeface="Montserrat"/>
                <a:cs typeface="Montserrat"/>
                <a:sym typeface="Montserrat"/>
              </a:rPr>
              <a:t>Complex Decision Boundary</a:t>
            </a:r>
            <a:endParaRPr b="0" i="0" sz="1500" u="none" cap="none" strike="noStrike"/>
          </a:p>
        </p:txBody>
      </p:sp>
      <p:sp>
        <p:nvSpPr>
          <p:cNvPr id="109" name="Google Shape;109;p14"/>
          <p:cNvSpPr/>
          <p:nvPr/>
        </p:nvSpPr>
        <p:spPr>
          <a:xfrm>
            <a:off x="7556063" y="2544604"/>
            <a:ext cx="6412706" cy="2484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500"/>
              <a:buFont typeface="Montserrat"/>
              <a:buChar char="•"/>
            </a:pPr>
            <a:r>
              <a:rPr b="0" i="0" lang="en-US" sz="150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Only nearby points influence classification</a:t>
            </a:r>
            <a:endParaRPr b="0" i="0" sz="1500" u="none" cap="none" strike="noStrike"/>
          </a:p>
        </p:txBody>
      </p:sp>
      <p:sp>
        <p:nvSpPr>
          <p:cNvPr id="110" name="Google Shape;110;p14"/>
          <p:cNvSpPr/>
          <p:nvPr/>
        </p:nvSpPr>
        <p:spPr>
          <a:xfrm>
            <a:off x="7556063" y="2860000"/>
            <a:ext cx="6412706" cy="2484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500"/>
              <a:buFont typeface="Montserrat"/>
              <a:buChar char="•"/>
            </a:pPr>
            <a:r>
              <a:rPr b="0" i="0" lang="en-US" sz="150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Produces intricate, highly fitted boundaries</a:t>
            </a:r>
            <a:endParaRPr b="0" i="0" sz="1500" u="none" cap="none" strike="noStrike"/>
          </a:p>
        </p:txBody>
      </p:sp>
      <p:sp>
        <p:nvSpPr>
          <p:cNvPr id="111" name="Google Shape;111;p14"/>
          <p:cNvSpPr/>
          <p:nvPr/>
        </p:nvSpPr>
        <p:spPr>
          <a:xfrm>
            <a:off x="7556063" y="3175397"/>
            <a:ext cx="6412706" cy="2484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500"/>
              <a:buFont typeface="Montserrat"/>
              <a:buChar char="•"/>
            </a:pPr>
            <a:r>
              <a:rPr b="0" i="0" lang="en-US" sz="150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Higher risk of overfitting training data</a:t>
            </a:r>
            <a:endParaRPr b="0" i="0" sz="1500" u="none" cap="none" strike="noStrike"/>
          </a:p>
        </p:txBody>
      </p:sp>
      <p:pic>
        <p:nvPicPr>
          <p:cNvPr descr="preencoded.png" id="112" name="Google Shape;112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9250" y="3705820"/>
            <a:ext cx="13291899" cy="43330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5"/>
          <p:cNvSpPr/>
          <p:nvPr/>
        </p:nvSpPr>
        <p:spPr>
          <a:xfrm>
            <a:off x="636627" y="500777"/>
            <a:ext cx="7649408" cy="54387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769"/>
              </a:lnSpc>
              <a:spcBef>
                <a:spcPts val="0"/>
              </a:spcBef>
              <a:spcAft>
                <a:spcPts val="0"/>
              </a:spcAft>
              <a:buClr>
                <a:srgbClr val="532418"/>
              </a:buClr>
              <a:buSzPts val="3250"/>
              <a:buFont typeface="Marcellus"/>
              <a:buNone/>
            </a:pPr>
            <a:r>
              <a:rPr b="0" i="0" lang="en-US" sz="3250" u="none" cap="none" strike="noStrike">
                <a:solidFill>
                  <a:srgbClr val="532418"/>
                </a:solidFill>
                <a:latin typeface="Marcellus"/>
                <a:ea typeface="Marcellus"/>
                <a:cs typeface="Marcellus"/>
                <a:sym typeface="Marcellus"/>
              </a:rPr>
              <a:t>Kernel Comparison: Finding the Right Fit</a:t>
            </a:r>
            <a:endParaRPr b="0" i="0" sz="3250" u="none" cap="none" strike="noStrike"/>
          </a:p>
        </p:txBody>
      </p:sp>
      <p:pic>
        <p:nvPicPr>
          <p:cNvPr descr="preencoded.png" id="119" name="Google Shape;119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99511" y="1521976"/>
            <a:ext cx="5925026" cy="444377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5"/>
          <p:cNvSpPr/>
          <p:nvPr/>
        </p:nvSpPr>
        <p:spPr>
          <a:xfrm>
            <a:off x="636627" y="6170295"/>
            <a:ext cx="2614851" cy="3398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9268"/>
              </a:lnSpc>
              <a:spcBef>
                <a:spcPts val="0"/>
              </a:spcBef>
              <a:spcAft>
                <a:spcPts val="0"/>
              </a:spcAft>
              <a:buClr>
                <a:srgbClr val="532418"/>
              </a:buClr>
              <a:buSzPts val="2050"/>
              <a:buFont typeface="Marcellus"/>
              <a:buNone/>
            </a:pPr>
            <a:r>
              <a:rPr b="0" i="0" lang="en-US" sz="2050" u="none" cap="none" strike="noStrike">
                <a:solidFill>
                  <a:srgbClr val="532418"/>
                </a:solidFill>
                <a:latin typeface="Marcellus"/>
                <a:ea typeface="Marcellus"/>
                <a:cs typeface="Marcellus"/>
                <a:sym typeface="Marcellus"/>
              </a:rPr>
              <a:t>RBF Kernel</a:t>
            </a:r>
            <a:endParaRPr b="0" i="0" sz="2050" u="none" cap="none" strike="noStrike"/>
          </a:p>
        </p:txBody>
      </p:sp>
      <p:sp>
        <p:nvSpPr>
          <p:cNvPr id="121" name="Google Shape;121;p15"/>
          <p:cNvSpPr/>
          <p:nvPr/>
        </p:nvSpPr>
        <p:spPr>
          <a:xfrm>
            <a:off x="636627" y="6691908"/>
            <a:ext cx="8250793" cy="4729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2142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400"/>
              <a:buFont typeface="Montserrat"/>
              <a:buNone/>
            </a:pPr>
            <a:r>
              <a:rPr b="0" i="0" lang="en-US" sz="140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Creates flexible, radial boundaries. The most versatile option for complex, non-linear relationships with no prior knowledge of data structure.</a:t>
            </a:r>
            <a:endParaRPr b="0" i="0" sz="1400" u="none" cap="none" strike="noStrike"/>
          </a:p>
        </p:txBody>
      </p:sp>
      <p:sp>
        <p:nvSpPr>
          <p:cNvPr id="122" name="Google Shape;122;p15"/>
          <p:cNvSpPr/>
          <p:nvPr/>
        </p:nvSpPr>
        <p:spPr>
          <a:xfrm>
            <a:off x="636627" y="7328535"/>
            <a:ext cx="8250793" cy="2364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2142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400"/>
              <a:buFont typeface="Montserrat"/>
              <a:buNone/>
            </a:pPr>
            <a:r>
              <a:rPr b="0" i="1" lang="en-US" sz="140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Use case:</a:t>
            </a:r>
            <a:r>
              <a:rPr b="0" i="0" lang="en-US" sz="140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 Most real-world problems, default choice for exploration</a:t>
            </a:r>
            <a:endParaRPr b="0" i="0" sz="1400" u="none" cap="none" strike="noStrike"/>
          </a:p>
        </p:txBody>
      </p:sp>
      <p:sp>
        <p:nvSpPr>
          <p:cNvPr id="123" name="Google Shape;123;p15"/>
          <p:cNvSpPr/>
          <p:nvPr/>
        </p:nvSpPr>
        <p:spPr>
          <a:xfrm>
            <a:off x="9338667" y="1521976"/>
            <a:ext cx="4662607" cy="2276951"/>
          </a:xfrm>
          <a:prstGeom prst="roundRect">
            <a:avLst>
              <a:gd fmla="val 3355" name="adj"/>
            </a:avLst>
          </a:prstGeom>
          <a:solidFill>
            <a:srgbClr val="FFFFF4">
              <a:alpha val="94901"/>
            </a:srgbClr>
          </a:solidFill>
          <a:ln cap="flat" cmpd="sng" w="22850">
            <a:solidFill>
              <a:srgbClr val="FFE0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15"/>
          <p:cNvSpPr/>
          <p:nvPr/>
        </p:nvSpPr>
        <p:spPr>
          <a:xfrm>
            <a:off x="9543336" y="1726644"/>
            <a:ext cx="2614851" cy="3398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9268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2050"/>
              <a:buFont typeface="Marcellus"/>
              <a:buNone/>
            </a:pPr>
            <a:r>
              <a:rPr b="0" i="0" lang="en-US" sz="2050" u="none" cap="none" strike="noStrike">
                <a:solidFill>
                  <a:srgbClr val="67534F"/>
                </a:solidFill>
                <a:latin typeface="Marcellus"/>
                <a:ea typeface="Marcellus"/>
                <a:cs typeface="Marcellus"/>
                <a:sym typeface="Marcellus"/>
              </a:rPr>
              <a:t>Linear Kernel</a:t>
            </a:r>
            <a:endParaRPr b="0" i="0" sz="2050" u="none" cap="none" strike="noStrike"/>
          </a:p>
        </p:txBody>
      </p:sp>
      <p:sp>
        <p:nvSpPr>
          <p:cNvPr id="125" name="Google Shape;125;p15"/>
          <p:cNvSpPr/>
          <p:nvPr/>
        </p:nvSpPr>
        <p:spPr>
          <a:xfrm>
            <a:off x="9543336" y="2248257"/>
            <a:ext cx="4253270" cy="7093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2142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400"/>
              <a:buFont typeface="Montserrat"/>
              <a:buNone/>
            </a:pPr>
            <a:r>
              <a:rPr b="0" i="0" lang="en-US" sz="140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Creates straight-line boundaries. Best for linearly separable data or high-dimensional spaces where simple patterns exist.</a:t>
            </a:r>
            <a:endParaRPr b="0" i="0" sz="1400" u="none" cap="none" strike="noStrike"/>
          </a:p>
        </p:txBody>
      </p:sp>
      <p:sp>
        <p:nvSpPr>
          <p:cNvPr id="126" name="Google Shape;126;p15"/>
          <p:cNvSpPr/>
          <p:nvPr/>
        </p:nvSpPr>
        <p:spPr>
          <a:xfrm>
            <a:off x="9543336" y="3121343"/>
            <a:ext cx="4253270" cy="4729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2142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400"/>
              <a:buFont typeface="Montserrat"/>
              <a:buNone/>
            </a:pPr>
            <a:r>
              <a:rPr b="0" i="1" lang="en-US" sz="140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Use case:</a:t>
            </a:r>
            <a:r>
              <a:rPr b="0" i="0" lang="en-US" sz="140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 Text classification, when classes are clearly separated</a:t>
            </a:r>
            <a:endParaRPr b="0" i="0" sz="1400" u="none" cap="none" strike="noStrike"/>
          </a:p>
        </p:txBody>
      </p:sp>
      <p:sp>
        <p:nvSpPr>
          <p:cNvPr id="127" name="Google Shape;127;p15"/>
          <p:cNvSpPr/>
          <p:nvPr/>
        </p:nvSpPr>
        <p:spPr>
          <a:xfrm>
            <a:off x="9338667" y="3980736"/>
            <a:ext cx="4662607" cy="2276951"/>
          </a:xfrm>
          <a:prstGeom prst="roundRect">
            <a:avLst>
              <a:gd fmla="val 3355" name="adj"/>
            </a:avLst>
          </a:prstGeom>
          <a:solidFill>
            <a:srgbClr val="FFFFF4">
              <a:alpha val="94901"/>
            </a:srgbClr>
          </a:solidFill>
          <a:ln cap="flat" cmpd="sng" w="22850">
            <a:solidFill>
              <a:srgbClr val="FFE0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5"/>
          <p:cNvSpPr/>
          <p:nvPr/>
        </p:nvSpPr>
        <p:spPr>
          <a:xfrm>
            <a:off x="9543336" y="4185404"/>
            <a:ext cx="2614851" cy="3398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9268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2050"/>
              <a:buFont typeface="Marcellus"/>
              <a:buNone/>
            </a:pPr>
            <a:r>
              <a:rPr b="0" i="0" lang="en-US" sz="2050" u="none" cap="none" strike="noStrike">
                <a:solidFill>
                  <a:srgbClr val="67534F"/>
                </a:solidFill>
                <a:latin typeface="Marcellus"/>
                <a:ea typeface="Marcellus"/>
                <a:cs typeface="Marcellus"/>
                <a:sym typeface="Marcellus"/>
              </a:rPr>
              <a:t>Polynomial Kernel</a:t>
            </a:r>
            <a:endParaRPr b="0" i="0" sz="2050" u="none" cap="none" strike="noStrike"/>
          </a:p>
        </p:txBody>
      </p:sp>
      <p:sp>
        <p:nvSpPr>
          <p:cNvPr id="129" name="Google Shape;129;p15"/>
          <p:cNvSpPr/>
          <p:nvPr/>
        </p:nvSpPr>
        <p:spPr>
          <a:xfrm>
            <a:off x="9543336" y="4707017"/>
            <a:ext cx="4253270" cy="7093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2142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400"/>
              <a:buFont typeface="Montserrat"/>
              <a:buNone/>
            </a:pPr>
            <a:r>
              <a:rPr b="0" i="0" lang="en-US" sz="140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Generates curved boundaries with polynomial curves. Suitable for moderately complex, non-linear patterns with controlled complexity.</a:t>
            </a:r>
            <a:endParaRPr b="0" i="0" sz="1400" u="none" cap="none" strike="noStrike"/>
          </a:p>
        </p:txBody>
      </p:sp>
      <p:sp>
        <p:nvSpPr>
          <p:cNvPr id="130" name="Google Shape;130;p15"/>
          <p:cNvSpPr/>
          <p:nvPr/>
        </p:nvSpPr>
        <p:spPr>
          <a:xfrm>
            <a:off x="9543336" y="5580102"/>
            <a:ext cx="4253270" cy="4729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2142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400"/>
              <a:buFont typeface="Montserrat"/>
              <a:buNone/>
            </a:pPr>
            <a:r>
              <a:rPr b="0" i="1" lang="en-US" sz="140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Use case:</a:t>
            </a:r>
            <a:r>
              <a:rPr b="0" i="0" lang="en-US" sz="140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 Image recognition, pattern detection with predictable curves</a:t>
            </a:r>
            <a:endParaRPr b="0" i="0" sz="1400" u="none" cap="none" strike="noStrike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6"/>
          <p:cNvSpPr/>
          <p:nvPr/>
        </p:nvSpPr>
        <p:spPr>
          <a:xfrm>
            <a:off x="793790" y="788670"/>
            <a:ext cx="5216962" cy="6781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9268"/>
              </a:lnSpc>
              <a:spcBef>
                <a:spcPts val="0"/>
              </a:spcBef>
              <a:spcAft>
                <a:spcPts val="0"/>
              </a:spcAft>
              <a:buClr>
                <a:srgbClr val="532418"/>
              </a:buClr>
              <a:buSzPts val="4100"/>
              <a:buFont typeface="Marcellus"/>
              <a:buNone/>
            </a:pPr>
            <a:r>
              <a:rPr b="0" i="0" lang="en-US" sz="4100" u="none" cap="none" strike="noStrike">
                <a:solidFill>
                  <a:srgbClr val="532418"/>
                </a:solidFill>
                <a:latin typeface="Marcellus"/>
                <a:ea typeface="Marcellus"/>
                <a:cs typeface="Marcellus"/>
                <a:sym typeface="Marcellus"/>
              </a:rPr>
              <a:t>What's Next</a:t>
            </a:r>
            <a:endParaRPr b="0" i="0" sz="4100" u="none" cap="none" strike="noStrike"/>
          </a:p>
        </p:txBody>
      </p:sp>
      <p:sp>
        <p:nvSpPr>
          <p:cNvPr id="137" name="Google Shape;137;p16"/>
          <p:cNvSpPr/>
          <p:nvPr/>
        </p:nvSpPr>
        <p:spPr>
          <a:xfrm>
            <a:off x="793790" y="1807012"/>
            <a:ext cx="6407944" cy="2850952"/>
          </a:xfrm>
          <a:prstGeom prst="roundRect">
            <a:avLst>
              <a:gd fmla="val 3342" name="adj"/>
            </a:avLst>
          </a:prstGeom>
          <a:solidFill>
            <a:srgbClr val="FFFFF4"/>
          </a:solidFill>
          <a:ln cap="flat" cmpd="sng" w="22850">
            <a:solidFill>
              <a:srgbClr val="FFE0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6"/>
          <p:cNvSpPr/>
          <p:nvPr/>
        </p:nvSpPr>
        <p:spPr>
          <a:xfrm>
            <a:off x="1043464" y="2056686"/>
            <a:ext cx="680442" cy="680442"/>
          </a:xfrm>
          <a:prstGeom prst="roundRect">
            <a:avLst>
              <a:gd fmla="val 13436980" name="adj"/>
            </a:avLst>
          </a:prstGeom>
          <a:solidFill>
            <a:srgbClr val="FF95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39" name="Google Shape;139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30630" y="2243852"/>
            <a:ext cx="306110" cy="30611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16"/>
          <p:cNvSpPr/>
          <p:nvPr/>
        </p:nvSpPr>
        <p:spPr>
          <a:xfrm>
            <a:off x="1043464" y="2963942"/>
            <a:ext cx="3260646" cy="4238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9411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2550"/>
              <a:buFont typeface="Marcellus"/>
              <a:buNone/>
            </a:pPr>
            <a:r>
              <a:rPr b="0" i="0" lang="en-US" sz="2550" u="none" cap="none" strike="noStrike">
                <a:solidFill>
                  <a:srgbClr val="67534F"/>
                </a:solidFill>
                <a:latin typeface="Marcellus"/>
                <a:ea typeface="Marcellus"/>
                <a:cs typeface="Marcellus"/>
                <a:sym typeface="Marcellus"/>
              </a:rPr>
              <a:t>You've Learned</a:t>
            </a:r>
            <a:endParaRPr b="0" i="0" sz="2550" u="none" cap="none" strike="noStrike"/>
          </a:p>
        </p:txBody>
      </p:sp>
      <p:sp>
        <p:nvSpPr>
          <p:cNvPr id="141" name="Google Shape;141;p16"/>
          <p:cNvSpPr/>
          <p:nvPr/>
        </p:nvSpPr>
        <p:spPr>
          <a:xfrm>
            <a:off x="1043464" y="3523893"/>
            <a:ext cx="5908596" cy="8843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1428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750"/>
              <a:buFont typeface="Montserrat"/>
              <a:buNone/>
            </a:pPr>
            <a:r>
              <a:rPr b="0" i="0" lang="en-US" sz="175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The core concepts of Support Vector Classifiers (SVC) for categorical prediction, emphasizing optimal decision boundaries.</a:t>
            </a:r>
            <a:endParaRPr b="0" i="0" sz="1750" u="none" cap="none" strike="noStrike"/>
          </a:p>
        </p:txBody>
      </p:sp>
      <p:sp>
        <p:nvSpPr>
          <p:cNvPr id="142" name="Google Shape;142;p16"/>
          <p:cNvSpPr/>
          <p:nvPr/>
        </p:nvSpPr>
        <p:spPr>
          <a:xfrm>
            <a:off x="7428548" y="1807012"/>
            <a:ext cx="6408063" cy="2850952"/>
          </a:xfrm>
          <a:prstGeom prst="roundRect">
            <a:avLst>
              <a:gd fmla="val 3342" name="adj"/>
            </a:avLst>
          </a:prstGeom>
          <a:solidFill>
            <a:srgbClr val="FFFFF4"/>
          </a:solidFill>
          <a:ln cap="flat" cmpd="sng" w="22850">
            <a:solidFill>
              <a:srgbClr val="FFE0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16"/>
          <p:cNvSpPr/>
          <p:nvPr/>
        </p:nvSpPr>
        <p:spPr>
          <a:xfrm>
            <a:off x="7678222" y="2056686"/>
            <a:ext cx="680442" cy="680442"/>
          </a:xfrm>
          <a:prstGeom prst="roundRect">
            <a:avLst>
              <a:gd fmla="val 13436980" name="adj"/>
            </a:avLst>
          </a:prstGeom>
          <a:solidFill>
            <a:srgbClr val="FF95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44" name="Google Shape;144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65388" y="2243852"/>
            <a:ext cx="306110" cy="30611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16"/>
          <p:cNvSpPr/>
          <p:nvPr/>
        </p:nvSpPr>
        <p:spPr>
          <a:xfrm>
            <a:off x="7678222" y="2963942"/>
            <a:ext cx="4818459" cy="4238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9411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2550"/>
              <a:buFont typeface="Marcellus"/>
              <a:buNone/>
            </a:pPr>
            <a:r>
              <a:rPr b="0" i="0" lang="en-US" sz="2550" u="none" cap="none" strike="noStrike">
                <a:solidFill>
                  <a:srgbClr val="67534F"/>
                </a:solidFill>
                <a:latin typeface="Marcellus"/>
                <a:ea typeface="Marcellus"/>
                <a:cs typeface="Marcellus"/>
                <a:sym typeface="Marcellus"/>
              </a:rPr>
              <a:t>Next: Hands-On Implementation</a:t>
            </a:r>
            <a:endParaRPr b="0" i="0" sz="2550" u="none" cap="none" strike="noStrike"/>
          </a:p>
        </p:txBody>
      </p:sp>
      <p:sp>
        <p:nvSpPr>
          <p:cNvPr id="146" name="Google Shape;146;p16"/>
          <p:cNvSpPr/>
          <p:nvPr/>
        </p:nvSpPr>
        <p:spPr>
          <a:xfrm>
            <a:off x="7678222" y="3523893"/>
            <a:ext cx="5908715" cy="8843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1428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750"/>
              <a:buFont typeface="Montserrat"/>
              <a:buNone/>
            </a:pPr>
            <a:r>
              <a:rPr b="0" i="0" lang="en-US" sz="175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Dive into practical application of SVC, implementing these powerful algorithms on real-world datasets to solve classification challenges.</a:t>
            </a:r>
            <a:endParaRPr b="0" i="0" sz="1750" u="none" cap="none" strike="noStrike"/>
          </a:p>
        </p:txBody>
      </p:sp>
      <p:sp>
        <p:nvSpPr>
          <p:cNvPr id="147" name="Google Shape;147;p16"/>
          <p:cNvSpPr/>
          <p:nvPr/>
        </p:nvSpPr>
        <p:spPr>
          <a:xfrm>
            <a:off x="793790" y="4884777"/>
            <a:ext cx="13042821" cy="2556153"/>
          </a:xfrm>
          <a:prstGeom prst="roundRect">
            <a:avLst>
              <a:gd fmla="val 3727" name="adj"/>
            </a:avLst>
          </a:prstGeom>
          <a:solidFill>
            <a:srgbClr val="FFFFF4"/>
          </a:solidFill>
          <a:ln cap="flat" cmpd="sng" w="22850">
            <a:solidFill>
              <a:srgbClr val="FFE0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16"/>
          <p:cNvSpPr/>
          <p:nvPr/>
        </p:nvSpPr>
        <p:spPr>
          <a:xfrm>
            <a:off x="1043464" y="5134451"/>
            <a:ext cx="680442" cy="680442"/>
          </a:xfrm>
          <a:prstGeom prst="roundRect">
            <a:avLst>
              <a:gd fmla="val 13436980" name="adj"/>
            </a:avLst>
          </a:prstGeom>
          <a:solidFill>
            <a:srgbClr val="FF95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49" name="Google Shape;149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30630" y="5321617"/>
            <a:ext cx="306110" cy="30611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16"/>
          <p:cNvSpPr/>
          <p:nvPr/>
        </p:nvSpPr>
        <p:spPr>
          <a:xfrm>
            <a:off x="1043464" y="6041707"/>
            <a:ext cx="4820841" cy="4238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9411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2550"/>
              <a:buFont typeface="Marcellus"/>
              <a:buNone/>
            </a:pPr>
            <a:r>
              <a:rPr b="0" i="0" lang="en-US" sz="2550" u="none" cap="none" strike="noStrike">
                <a:solidFill>
                  <a:srgbClr val="67534F"/>
                </a:solidFill>
                <a:latin typeface="Marcellus"/>
                <a:ea typeface="Marcellus"/>
                <a:cs typeface="Marcellus"/>
                <a:sym typeface="Marcellus"/>
              </a:rPr>
              <a:t>Then: Support Vector Regression</a:t>
            </a:r>
            <a:endParaRPr b="0" i="0" sz="2550" u="none" cap="none" strike="noStrike"/>
          </a:p>
        </p:txBody>
      </p:sp>
      <p:sp>
        <p:nvSpPr>
          <p:cNvPr id="151" name="Google Shape;151;p16"/>
          <p:cNvSpPr/>
          <p:nvPr/>
        </p:nvSpPr>
        <p:spPr>
          <a:xfrm>
            <a:off x="1043464" y="6601658"/>
            <a:ext cx="12543473" cy="5895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1428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750"/>
              <a:buFont typeface="Montserrat"/>
              <a:buNone/>
            </a:pPr>
            <a:r>
              <a:rPr b="0" i="0" lang="en-US" sz="175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Extend your knowledge to Support Vector Regression (SVR), applying the same powerful kernel methods to predict continuous numerical values effectively.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